
<file path=[Content_Types].xml><?xml version="1.0" encoding="utf-8"?>
<Types xmlns="http://schemas.openxmlformats.org/package/2006/content-types">
  <Default Extension="png" ContentType="image/png"/>
  <Default Extension="tiff" ContentType="image/tif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78" r:id="rId3"/>
    <p:sldId id="325" r:id="rId5"/>
    <p:sldId id="324" r:id="rId6"/>
    <p:sldId id="334" r:id="rId7"/>
    <p:sldId id="335" r:id="rId8"/>
    <p:sldId id="336" r:id="rId9"/>
    <p:sldId id="337" r:id="rId10"/>
    <p:sldId id="341" r:id="rId11"/>
    <p:sldId id="353" r:id="rId12"/>
    <p:sldId id="352" r:id="rId13"/>
    <p:sldId id="342" r:id="rId14"/>
  </p:sldIdLst>
  <p:sldSz cx="24384000" cy="13716000"/>
  <p:notesSz cx="6858000" cy="9144000"/>
  <p:custDataLst>
    <p:tags r:id="rId19"/>
  </p:custData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93730" initials="9" lastIdx="1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350"/>
    <p:restoredTop sz="75084"/>
  </p:normalViewPr>
  <p:slideViewPr>
    <p:cSldViewPr snapToGrid="0" snapToObjects="1">
      <p:cViewPr>
        <p:scale>
          <a:sx n="40" d="100"/>
          <a:sy n="40" d="100"/>
        </p:scale>
        <p:origin x="-336" y="80"/>
      </p:cViewPr>
      <p:guideLst>
        <p:guide orient="horz" pos="4286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gs" Target="tags/tag3.xml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 hasCustomPrompt="1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 hasCustomPrompt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 hasCustomPrompt="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 hasCustomPrompt="1"/>
          </p:nvPr>
        </p:nvSpPr>
        <p:spPr>
          <a:xfrm>
            <a:off x="2387600" y="5975349"/>
            <a:ext cx="19621500" cy="10287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“在此键入引文。”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21" name="Shape 21"/>
          <p:cNvSpPr>
            <a:spLocks noGrp="1"/>
          </p:cNvSpPr>
          <p:nvPr>
            <p:ph type="title" hasCustomPrompt="1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 hasCustomPrompt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 hasCustomPrompt="1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3165980" y="1104900"/>
            <a:ext cx="9525001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39" name="Shape 39"/>
          <p:cNvSpPr>
            <a:spLocks noGrp="1"/>
          </p:cNvSpPr>
          <p:nvPr>
            <p:ph type="title" hasCustomPrompt="1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标题文本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 hasCustomPrompt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24384000" cy="1805940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66" name="Shape 66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 hasCustomPrompt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 hasCustomPrompt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5" name="Shape 85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/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128196" y="184721"/>
            <a:ext cx="24133884" cy="12865799"/>
          </a:xfrm>
          <a:prstGeom prst="rect">
            <a:avLst/>
          </a:prstGeom>
        </p:spPr>
      </p:pic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0" y="0"/>
            <a:ext cx="24384000" cy="21717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rPr dirty="0"/>
              <a:t>标题文本</a:t>
            </a:r>
            <a:endParaRPr dirty="0"/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rPr/>
            </a:fld>
            <a:endParaRPr/>
          </a:p>
        </p:txBody>
      </p:sp>
      <p:sp>
        <p:nvSpPr>
          <p:cNvPr id="8" name="Rectangle 7"/>
          <p:cNvSpPr/>
          <p:nvPr userDrawn="1"/>
        </p:nvSpPr>
        <p:spPr>
          <a:xfrm>
            <a:off x="0" y="13081000"/>
            <a:ext cx="24384000" cy="665843"/>
          </a:xfrm>
          <a:prstGeom prst="rect">
            <a:avLst/>
          </a:prstGeom>
          <a:solidFill>
            <a:srgbClr val="00B05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6000" b="1" i="0" u="none" strike="noStrike" cap="none" spc="0" baseline="0">
          <a:ln>
            <a:noFill/>
          </a:ln>
          <a:solidFill>
            <a:schemeClr val="accent1"/>
          </a:solidFill>
          <a:uFillTx/>
          <a:latin typeface="微软雅黑" panose="020B0503020204020204" charset="-122"/>
          <a:ea typeface="微软雅黑" panose="020B0503020204020204" charset="-122"/>
          <a:cs typeface="微软雅黑" panose="020B0503020204020204" charset="-122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1" Type="http://schemas.openxmlformats.org/officeDocument/2006/relationships/image" Target="../media/image1.tif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tiff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/>
        </p:nvSpPr>
        <p:spPr>
          <a:xfrm>
            <a:off x="1" y="4219155"/>
            <a:ext cx="24384001" cy="1641475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sz="80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zh-CN" altLang="en-US" sz="10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“步道乐跑”</a:t>
            </a:r>
            <a:r>
              <a:rPr lang="en-US" altLang="zh-CN" sz="10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10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使用</a:t>
            </a:r>
            <a:r>
              <a:rPr lang="zh-CN" altLang="en-US" sz="10000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手册</a:t>
            </a:r>
            <a:endParaRPr lang="zh-CN" altLang="en-US" sz="10000" b="1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Shape 123"/>
          <p:cNvSpPr/>
          <p:nvPr/>
        </p:nvSpPr>
        <p:spPr>
          <a:xfrm>
            <a:off x="718457" y="5874903"/>
            <a:ext cx="24384001" cy="1025922"/>
          </a:xfrm>
          <a:prstGeom prst="rect">
            <a:avLst/>
          </a:prstGeom>
          <a:noFill/>
          <a:ln w="12700"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 algn="l" defTabSz="457200">
              <a:defRPr sz="3200">
                <a:solidFill>
                  <a:srgbClr val="FFFFFF"/>
                </a:solidFill>
                <a:latin typeface="PingFang SC Light"/>
                <a:ea typeface="PingFang SC Light"/>
                <a:cs typeface="PingFang SC Light"/>
                <a:sym typeface="PingFang SC Light"/>
              </a:defRPr>
            </a:lvl1pPr>
          </a:lstStyle>
          <a:p>
            <a:pPr algn="ctr"/>
            <a:endParaRPr sz="6000" dirty="0">
              <a:solidFill>
                <a:schemeClr val="tx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042516" y="6534118"/>
            <a:ext cx="5232202" cy="87203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50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校园智慧体育平台</a:t>
            </a:r>
            <a:endParaRPr kumimoji="0" lang="zh-CN" altLang="en-US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805815" y="332105"/>
            <a:ext cx="22394545" cy="1653540"/>
          </a:xfrm>
        </p:spPr>
        <p:txBody>
          <a:bodyPr>
            <a:normAutofit/>
          </a:bodyPr>
          <a:lstStyle/>
          <a:p>
            <a:pPr algn="ctr"/>
            <a:r>
              <a:rPr lang="zh-CN" altLang="en-US" kern="1200" dirty="0" smtClean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意见反馈</a:t>
            </a:r>
            <a:endParaRPr lang="zh-CN" altLang="en-US" kern="1200" dirty="0">
              <a:latin typeface="Arial" panose="020B0604020202020204" pitchFamily="34" charset="0"/>
              <a:ea typeface="微软雅黑" panose="020B0503020204020204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342880" y="3429636"/>
            <a:ext cx="8834755" cy="582612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sym typeface="Helvetica Light"/>
              </a:rPr>
              <a:t>同学们在使用中遇到问题，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sym typeface="Helvetica Light"/>
              </a:rPr>
              <a:t>可以随时在app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sym typeface="Helvetica Light"/>
              </a:rPr>
              <a:t>反馈留言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sym typeface="Helvetica Light"/>
              </a:rPr>
              <a:t>或通过在</a:t>
            </a:r>
            <a:r>
              <a:rPr lang="en-US" altLang="zh-CN" sz="2800" dirty="0" smtClean="0">
                <a:latin typeface="宋体" panose="02010600030101010101" pitchFamily="2" charset="-122"/>
                <a:ea typeface="宋体" panose="02010600030101010101" pitchFamily="2" charset="-122"/>
                <a:sym typeface="Helvetica Light"/>
              </a:rPr>
              <a:t>app</a:t>
            </a:r>
            <a:r>
              <a:rPr lang="zh-CN" altLang="en-US" sz="2800" b="1" dirty="0" smtClean="0">
                <a:latin typeface="宋体" panose="02010600030101010101" pitchFamily="2" charset="-122"/>
                <a:ea typeface="宋体" panose="02010600030101010101" pitchFamily="2" charset="-122"/>
                <a:sym typeface="Helvetica Light"/>
              </a:rPr>
              <a:t>在线申诉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sym typeface="Helvetica Light"/>
              </a:rPr>
              <a:t>进行反馈问题</a:t>
            </a:r>
            <a:r>
              <a:rPr lang="zh-CN" altLang="en-US" sz="2800" dirty="0" smtClean="0">
                <a:latin typeface="宋体" panose="02010600030101010101" pitchFamily="2" charset="-122"/>
                <a:ea typeface="宋体" panose="02010600030101010101" pitchFamily="2" charset="-122"/>
                <a:sym typeface="Helvetica Light"/>
              </a:rPr>
              <a:t>，我们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  <a:sym typeface="Helvetica Light"/>
              </a:rPr>
              <a:t>会第一时间与您联系并帮助您解决问题。</a:t>
            </a:r>
            <a:r>
              <a:rPr kumimoji="0" lang="zh-CN" altLang="en-US" sz="28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也可通过下列方式与我们进行联系哦！</a:t>
            </a:r>
            <a:endParaRPr kumimoji="0" lang="zh-CN" altLang="en-US" sz="28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8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客服电话：027-59308374，027-58900361，207-58900362</a:t>
            </a:r>
            <a:endParaRPr kumimoji="0" lang="zh-CN" altLang="en-US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微信公众号：步道乐跑</a:t>
            </a:r>
            <a:r>
              <a:rPr kumimoji="0" lang="en-US" altLang="zh-CN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-</a:t>
            </a:r>
            <a:r>
              <a:rPr kumimoji="0" lang="zh-CN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申诉</a:t>
            </a: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6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app</a:t>
            </a:r>
            <a:r>
              <a:rPr kumimoji="0" lang="zh-CN" altLang="en-US" sz="36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申诉：我的</a:t>
            </a:r>
            <a:r>
              <a:rPr kumimoji="0" lang="en-US" altLang="zh-CN" sz="36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-</a:t>
            </a:r>
            <a:r>
              <a:rPr kumimoji="0" lang="zh-CN" altLang="en-US" sz="36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帮助与反馈</a:t>
            </a:r>
            <a:r>
              <a:rPr kumimoji="0" lang="en-US" altLang="zh-CN" sz="36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-</a:t>
            </a:r>
            <a:r>
              <a:rPr kumimoji="0" lang="zh-CN" altLang="en-US" sz="36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在线申诉</a:t>
            </a:r>
            <a:endParaRPr kumimoji="0" lang="zh-CN" altLang="en-US" sz="36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kumimoji="0" lang="zh-CN" altLang="en-US" sz="2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Helvetica Light"/>
            </a:endParaRPr>
          </a:p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客服邮箱</a:t>
            </a:r>
            <a:r>
              <a:rPr kumimoji="0" lang="zh-CN" altLang="en-US" sz="2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：</a:t>
            </a:r>
            <a:r>
              <a:rPr kumimoji="0" lang="en-US" altLang="zh-CN" sz="28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info</a:t>
            </a: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  <a:sym typeface="Helvetica Light"/>
              </a:rPr>
              <a:t>@lptiyu.com</a:t>
            </a: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  <a:sym typeface="Helvetica Light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79465" y="7725773"/>
            <a:ext cx="3048000" cy="29591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5715" y="2183130"/>
            <a:ext cx="4888865" cy="87293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7112000" y="5189856"/>
            <a:ext cx="10160000" cy="133223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8000" b="1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谢谢！</a:t>
            </a:r>
            <a:endParaRPr kumimoji="0" lang="zh-CN" altLang="en-US" sz="8000" b="1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/>
          <p:nvPr/>
        </p:nvSpPr>
        <p:spPr>
          <a:xfrm>
            <a:off x="-38325" y="38797"/>
            <a:ext cx="24384000" cy="1815404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>
            <a:lvl1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0" marR="0" indent="228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0" marR="0" indent="457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0" marR="0" indent="685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0" marR="0" indent="9144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0" marR="0" indent="11430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0" marR="0" indent="13716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0" marR="0" indent="16002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0" marR="0" indent="182880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11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hangingPunct="1"/>
            <a:r>
              <a:rPr lang="en-US" altLang="zh-CN" sz="60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app</a:t>
            </a:r>
            <a:r>
              <a:rPr lang="zh-CN" altLang="en-US" sz="60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下载方式</a:t>
            </a:r>
            <a:endParaRPr lang="zh-CN" altLang="en-US" sz="6000" b="1" kern="120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charset="-122"/>
              <a:cs typeface="+mn-ea"/>
            </a:endParaRPr>
          </a:p>
        </p:txBody>
      </p:sp>
      <p:sp>
        <p:nvSpPr>
          <p:cNvPr id="6" name="Text Placeholder 2"/>
          <p:cNvSpPr txBox="1"/>
          <p:nvPr/>
        </p:nvSpPr>
        <p:spPr>
          <a:xfrm>
            <a:off x="4945295" y="2209803"/>
            <a:ext cx="20291420" cy="9274627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t">
            <a:normAutofit/>
          </a:bodyPr>
          <a:lstStyle>
            <a:lvl1pPr marL="63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1pPr>
            <a:lvl2pPr marL="127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2pPr>
            <a:lvl3pPr marL="190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3pPr>
            <a:lvl4pPr marL="254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4pPr>
            <a:lvl5pPr marL="317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5pPr>
            <a:lvl6pPr marL="381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6pPr>
            <a:lvl7pPr marL="444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7pPr>
            <a:lvl8pPr marL="5080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8pPr>
            <a:lvl9pPr marL="5715000" marR="0" indent="-635000" algn="l" defTabSz="825500" rtl="0" latinLnBrk="0">
              <a:lnSpc>
                <a:spcPct val="100000"/>
              </a:lnSpc>
              <a:spcBef>
                <a:spcPts val="5900"/>
              </a:spcBef>
              <a:spcAft>
                <a:spcPts val="0"/>
              </a:spcAft>
              <a:buClrTx/>
              <a:buSzPct val="75000"/>
              <a:buFontTx/>
              <a:buChar char="•"/>
              <a:defRPr sz="5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marL="0" indent="0" hangingPunct="1">
              <a:lnSpc>
                <a:spcPct val="150000"/>
              </a:lnSpc>
              <a:spcBef>
                <a:spcPts val="2300"/>
              </a:spcBef>
              <a:buFontTx/>
              <a:buNone/>
            </a:pPr>
            <a:r>
              <a:rPr lang="zh-CN" altLang="en-US" sz="48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推荐下载方式：</a:t>
            </a:r>
            <a:endParaRPr lang="zh-CN" altLang="en-US" sz="48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defTabSz="584200">
              <a:lnSpc>
                <a:spcPct val="150000"/>
              </a:lnSpc>
              <a:spcBef>
                <a:spcPts val="0"/>
              </a:spcBef>
              <a:buSzTx/>
              <a:buNone/>
            </a:pPr>
            <a:r>
              <a:rPr lang="zh-CN" altLang="en-US" sz="36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通过微信</a:t>
            </a:r>
            <a:r>
              <a:rPr lang="zh-CN" altLang="en-US" sz="3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公众号“步道乐跑</a:t>
            </a:r>
            <a:r>
              <a:rPr lang="zh-CN" altLang="en-US" sz="36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”点击菜单</a:t>
            </a:r>
            <a:endParaRPr lang="zh-CN" altLang="en-US" sz="36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defTabSz="584200">
              <a:lnSpc>
                <a:spcPct val="150000"/>
              </a:lnSpc>
              <a:spcBef>
                <a:spcPts val="0"/>
              </a:spcBef>
              <a:buSzTx/>
              <a:buNone/>
            </a:pPr>
            <a:r>
              <a:rPr lang="zh-CN" altLang="en-US" sz="36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en-US" altLang="zh-CN" sz="3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3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下载”根据提示进行下载</a:t>
            </a:r>
            <a:r>
              <a:rPr lang="en-US" altLang="zh-CN" sz="36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APP</a:t>
            </a:r>
            <a:r>
              <a:rPr lang="zh-CN" altLang="en-US" sz="36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36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defTabSz="584200">
              <a:lnSpc>
                <a:spcPct val="150000"/>
              </a:lnSpc>
              <a:spcBef>
                <a:spcPts val="0"/>
              </a:spcBef>
              <a:buSzTx/>
              <a:buNone/>
            </a:pP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android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用户会跳转到应用宝界面，点击“普通下载”</a:t>
            </a:r>
            <a:endParaRPr lang="zh-CN" alt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defTabSz="584200">
              <a:lnSpc>
                <a:spcPct val="150000"/>
              </a:lnSpc>
              <a:spcBef>
                <a:spcPts val="0"/>
              </a:spcBef>
              <a:buSzTx/>
              <a:buNone/>
            </a:pPr>
            <a:r>
              <a:rPr lang="zh-CN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可以避免下载应用市场</a:t>
            </a:r>
            <a:r>
              <a:rPr lang="zh-CN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defTabSz="584200">
              <a:lnSpc>
                <a:spcPct val="150000"/>
              </a:lnSpc>
              <a:spcBef>
                <a:spcPts val="0"/>
              </a:spcBef>
              <a:buSzTx/>
              <a:buNone/>
            </a:pPr>
            <a:endParaRPr lang="zh-CN" altLang="en-US" sz="2800" dirty="0" smtClean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hangingPunct="1">
              <a:lnSpc>
                <a:spcPct val="150000"/>
              </a:lnSpc>
              <a:spcBef>
                <a:spcPts val="2300"/>
              </a:spcBef>
              <a:buFontTx/>
              <a:buNone/>
            </a:pPr>
            <a:r>
              <a:rPr lang="zh-CN" altLang="en-US" sz="4800" b="1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其它下载方式：</a:t>
            </a:r>
            <a:endParaRPr lang="zh-CN" altLang="en-US" sz="4800" b="1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defTabSz="584200" hangingPunct="0">
              <a:lnSpc>
                <a:spcPct val="150000"/>
              </a:lnSpc>
              <a:spcBef>
                <a:spcPts val="0"/>
              </a:spcBef>
              <a:buSzTx/>
              <a:buFontTx/>
              <a:buNone/>
            </a:pP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苹果（</a:t>
            </a:r>
            <a:r>
              <a:rPr lang="en-US" altLang="zh-CN" sz="2800" dirty="0" err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ios</a:t>
            </a: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）版在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app</a:t>
            </a: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store</a:t>
            </a: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搜索“步道乐跑”下载；</a:t>
            </a:r>
            <a:endParaRPr lang="zh-CN" altLang="en-US" sz="28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defTabSz="584200" hangingPunct="0">
              <a:lnSpc>
                <a:spcPct val="150000"/>
              </a:lnSpc>
              <a:spcBef>
                <a:spcPts val="0"/>
              </a:spcBef>
              <a:buSzTx/>
              <a:buFontTx/>
              <a:buNone/>
            </a:pP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安卓（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android</a:t>
            </a: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）版可在腾讯宝等各大应用市场搜索“步道乐跑”下载。</a:t>
            </a:r>
            <a:endParaRPr lang="zh-CN" altLang="en-US" sz="28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defTabSz="584200" hangingPunct="0">
              <a:lnSpc>
                <a:spcPct val="150000"/>
              </a:lnSpc>
              <a:spcBef>
                <a:spcPts val="0"/>
              </a:spcBef>
              <a:buSzTx/>
              <a:buFontTx/>
              <a:buNone/>
            </a:pP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（百度搜索请认准</a:t>
            </a:r>
            <a:r>
              <a:rPr lang="en-US" altLang="zh-CN" sz="2800" dirty="0" err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lptiyu.com</a:t>
            </a:r>
            <a:r>
              <a:rPr lang="en-US" altLang="zh-CN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lang="zh-CN" altLang="en-US" sz="28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避免下载到过早版本导致无法使用）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hangingPunct="1">
              <a:spcBef>
                <a:spcPts val="2300"/>
              </a:spcBef>
              <a:buFontTx/>
              <a:buNone/>
            </a:pPr>
            <a:endParaRPr lang="en-US" altLang="zh-CN" sz="4000" dirty="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927175" y="2729683"/>
            <a:ext cx="4196374" cy="40739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24384000" cy="1653573"/>
          </a:xfrm>
        </p:spPr>
        <p:txBody>
          <a:bodyPr>
            <a:normAutofit/>
          </a:bodyPr>
          <a:lstStyle/>
          <a:p>
            <a:r>
              <a:rPr lang="zh-CN" altLang="en-US" kern="1200" dirty="0" smtClean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注册登录</a:t>
            </a:r>
            <a:endParaRPr lang="zh-CN" altLang="en-US" kern="1200" dirty="0">
              <a:latin typeface="Arial" panose="020B0604020202020204" pitchFamily="34" charset="0"/>
              <a:ea typeface="微软雅黑" panose="020B0503020204020204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03070" y="2349185"/>
            <a:ext cx="20149459" cy="655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APP</a:t>
            </a:r>
            <a:r>
              <a:rPr kumimoji="0" lang="zh-CN" altLang="zh-CN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登录即注册，</a:t>
            </a:r>
            <a:r>
              <a:rPr kumimoji="0" lang="zh-CN" alt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需要登录之后才能正常使用，</a:t>
            </a:r>
            <a:r>
              <a:rPr lang="zh-CN" altLang="en-US" sz="3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支持通过绑定</a:t>
            </a:r>
            <a:r>
              <a:rPr lang="en-US" altLang="zh-CN" sz="3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QQ</a:t>
            </a:r>
            <a:r>
              <a:rPr lang="zh-CN" altLang="en-US" sz="36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或微信号方式登录。</a:t>
            </a: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"/>
          <a:stretch>
            <a:fillRect/>
          </a:stretch>
        </p:blipFill>
        <p:spPr>
          <a:xfrm>
            <a:off x="3836670" y="3388995"/>
            <a:ext cx="4817110" cy="8300720"/>
          </a:xfrm>
          <a:prstGeom prst="rect">
            <a:avLst/>
          </a:prstGeom>
        </p:spPr>
      </p:pic>
      <p:cxnSp>
        <p:nvCxnSpPr>
          <p:cNvPr id="10" name="直线箭头连接符 9"/>
          <p:cNvCxnSpPr/>
          <p:nvPr/>
        </p:nvCxnSpPr>
        <p:spPr>
          <a:xfrm flipH="1" flipV="1">
            <a:off x="9192260" y="9097010"/>
            <a:ext cx="3045460" cy="11772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 rot="1320000">
            <a:off x="9173210" y="8230235"/>
            <a:ext cx="2944495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微信、</a:t>
            </a:r>
            <a:r>
              <a:rPr kumimoji="0" lang="en-US" altLang="zh-CN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QQ</a:t>
            </a:r>
            <a:r>
              <a:rPr kumimoji="0" lang="zh-CN" altLang="en-US" sz="24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登录</a:t>
            </a:r>
            <a:endParaRPr kumimoji="0" lang="zh-CN" altLang="en-US" sz="2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4184630" y="3388995"/>
            <a:ext cx="4423410" cy="880808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24384000" cy="1653573"/>
          </a:xfrm>
        </p:spPr>
        <p:txBody>
          <a:bodyPr>
            <a:normAutofit/>
          </a:bodyPr>
          <a:lstStyle/>
          <a:p>
            <a:r>
              <a:rPr lang="zh-CN" altLang="en-US" kern="1200" dirty="0" smtClean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身份认证</a:t>
            </a:r>
            <a:endParaRPr lang="zh-CN" altLang="en-US" kern="1200" dirty="0">
              <a:latin typeface="Arial" panose="020B0604020202020204" pitchFamily="34" charset="0"/>
              <a:ea typeface="微软雅黑" panose="020B0503020204020204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26180" y="1908810"/>
            <a:ext cx="16931640" cy="655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app</a:t>
            </a:r>
            <a:r>
              <a:rPr kumimoji="0" lang="zh-CN" alt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登录之后，需要进行学生身份认证后，</a:t>
            </a:r>
            <a:r>
              <a:rPr kumimoji="0" lang="en-US" altLang="zh-CN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app</a:t>
            </a:r>
            <a:r>
              <a:rPr kumimoji="0" lang="zh-CN" alt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端乐跑数据才会关联课外体育成绩</a:t>
            </a: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254375" y="11452812"/>
            <a:ext cx="4067545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我的</a:t>
            </a: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37205" y="12065635"/>
            <a:ext cx="4589145" cy="9321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点击个人</a:t>
            </a:r>
            <a:r>
              <a:rPr kumimoji="0" lang="en-US" altLang="zh-CN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“</a:t>
            </a: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头像</a:t>
            </a:r>
            <a:r>
              <a:rPr kumimoji="0" lang="en-US" altLang="zh-CN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”</a:t>
            </a: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下方的</a:t>
            </a:r>
            <a:r>
              <a:rPr kumimoji="0" lang="en-US" altLang="zh-CN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“</a:t>
            </a: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未认证</a:t>
            </a:r>
            <a:r>
              <a:rPr kumimoji="0" lang="en-US" altLang="zh-CN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”</a:t>
            </a: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即可进入认证界面</a:t>
            </a:r>
            <a:endParaRPr kumimoji="0" lang="zh-CN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宋体" panose="02010600030101010101" pitchFamily="2" charset="-122"/>
              <a:cs typeface="+mn-cs"/>
              <a:sym typeface="Helvetica Ligh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291445" y="11452812"/>
            <a:ext cx="4067545" cy="655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认证界面</a:t>
            </a: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06940" y="12107545"/>
            <a:ext cx="4629785" cy="93218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选择对应</a:t>
            </a:r>
            <a:r>
              <a:rPr kumimoji="0" lang="en-US" altLang="zh-CN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“</a:t>
            </a: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身份</a:t>
            </a:r>
            <a:r>
              <a:rPr kumimoji="0" lang="en-US" altLang="zh-CN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”</a:t>
            </a: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并填写对应信息后，点击</a:t>
            </a:r>
            <a:r>
              <a:rPr kumimoji="0" lang="en-US" altLang="zh-CN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“</a:t>
            </a: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认证</a:t>
            </a:r>
            <a:r>
              <a:rPr kumimoji="0" lang="en-US" altLang="zh-CN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”</a:t>
            </a: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按钮即可提交认证申请。</a:t>
            </a:r>
            <a:endParaRPr kumimoji="0" lang="zh-CN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宋体" panose="02010600030101010101" pitchFamily="2" charset="-122"/>
              <a:cs typeface="+mn-cs"/>
              <a:sym typeface="Helvetica Light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7052925" y="11436302"/>
            <a:ext cx="4067545" cy="6553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已认证界面</a:t>
            </a:r>
            <a:endParaRPr kumimoji="0" lang="zh-CN" alt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6684625" y="12214225"/>
            <a:ext cx="4749165" cy="51689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提交完认证申请后，等待系统审核即可哦！</a:t>
            </a:r>
            <a:endParaRPr kumimoji="0" lang="zh-CN" altLang="en-US" sz="1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宋体" panose="02010600030101010101" pitchFamily="2" charset="-122"/>
              <a:cs typeface="+mn-cs"/>
              <a:sym typeface="Helvetica Light"/>
            </a:endParaRPr>
          </a:p>
        </p:txBody>
      </p:sp>
      <p:cxnSp>
        <p:nvCxnSpPr>
          <p:cNvPr id="13" name="直线箭头连接符 12"/>
          <p:cNvCxnSpPr/>
          <p:nvPr/>
        </p:nvCxnSpPr>
        <p:spPr>
          <a:xfrm>
            <a:off x="7365365" y="6236335"/>
            <a:ext cx="2088515" cy="6324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直线箭头连接符 16"/>
          <p:cNvCxnSpPr/>
          <p:nvPr/>
        </p:nvCxnSpPr>
        <p:spPr>
          <a:xfrm flipV="1">
            <a:off x="14014450" y="6868795"/>
            <a:ext cx="2011680" cy="306895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684625" y="2971800"/>
            <a:ext cx="4235450" cy="792416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5595" y="3098800"/>
            <a:ext cx="4742180" cy="843153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rcRect r="1943" b="9293"/>
          <a:stretch>
            <a:fillRect/>
          </a:stretch>
        </p:blipFill>
        <p:spPr>
          <a:xfrm>
            <a:off x="9080500" y="3116580"/>
            <a:ext cx="4933950" cy="8051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24384000" cy="1653573"/>
          </a:xfrm>
        </p:spPr>
        <p:txBody>
          <a:bodyPr>
            <a:normAutofit/>
          </a:bodyPr>
          <a:lstStyle/>
          <a:p>
            <a:r>
              <a:rPr lang="zh-CN" altLang="en-US" kern="1200" dirty="0" smtClean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认证结果</a:t>
            </a:r>
            <a:endParaRPr lang="zh-CN" altLang="en-US" kern="1200" dirty="0">
              <a:latin typeface="Arial" panose="020B0604020202020204" pitchFamily="34" charset="0"/>
              <a:ea typeface="微软雅黑" panose="020B0503020204020204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66006" y="2305071"/>
            <a:ext cx="3124199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marR="0" indent="-57150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认证通过</a:t>
            </a:r>
            <a:endParaRPr kumimoji="0" lang="zh-CN" altLang="en-US" sz="4000" b="0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447136" y="2305071"/>
            <a:ext cx="3124199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认证不通过</a:t>
            </a:r>
            <a:endParaRPr kumimoji="0" lang="zh-CN" altLang="en-US" sz="40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821430" y="3336290"/>
            <a:ext cx="5212715" cy="5321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我的界面会出现“已认证</a:t>
            </a:r>
            <a:r>
              <a:rPr kumimoji="0" lang="zh-CN" altLang="en-US" sz="2800" b="0" i="0" u="none" strike="noStrike" cap="none" spc="0" normalizeH="0" baseline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”标志</a:t>
            </a: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000355" y="2814321"/>
            <a:ext cx="10147935" cy="13938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我的界面会显示“审核未通过”，未通过原因，自己的学生信息填写错误，或者乐跑系统中没有导入相关学生信息，待导入后，既可以认证成功，可以修改信息后重新提交</a:t>
            </a:r>
            <a:endParaRPr kumimoji="0" lang="zh-CN" altLang="en-US" sz="2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74205" y="4157345"/>
            <a:ext cx="4458970" cy="770318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3390" y="4199255"/>
            <a:ext cx="4492625" cy="77870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t="5911" r="1417" b="1735"/>
          <a:stretch>
            <a:fillRect/>
          </a:stretch>
        </p:blipFill>
        <p:spPr>
          <a:xfrm>
            <a:off x="1769110" y="4157345"/>
            <a:ext cx="4563110" cy="766826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0370" y="4157345"/>
            <a:ext cx="4529455" cy="823214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24384000" cy="1653573"/>
          </a:xfrm>
        </p:spPr>
        <p:txBody>
          <a:bodyPr>
            <a:normAutofit/>
          </a:bodyPr>
          <a:lstStyle/>
          <a:p>
            <a:r>
              <a:rPr lang="zh-CN" altLang="en-US" kern="1200" dirty="0" smtClean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校园乐跑</a:t>
            </a:r>
            <a:endParaRPr lang="zh-CN" altLang="en-US" kern="1200" dirty="0">
              <a:latin typeface="Arial" panose="020B0604020202020204" pitchFamily="34" charset="0"/>
              <a:ea typeface="微软雅黑" panose="020B0503020204020204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94001" y="2226927"/>
            <a:ext cx="17703800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kumimoji="0" lang="zh-CN" altLang="en-US" sz="32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认证通过后，乐跑界面会更新，此时跑步才会关联课外体育成绩，同学们可以自主安排参与锻炼</a:t>
            </a:r>
            <a:endParaRPr kumimoji="0" lang="zh-CN" altLang="en-US" sz="32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4456410" y="5269957"/>
            <a:ext cx="1403350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查看排名</a:t>
            </a:r>
            <a:endParaRPr kumimoji="0" lang="zh-CN" altLang="en-US" sz="2400" b="1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170545" y="6455502"/>
            <a:ext cx="1403350" cy="47053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乐跑成绩</a:t>
            </a:r>
            <a:endParaRPr kumimoji="0" lang="zh-CN" altLang="en-US" sz="2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4000" y="3071495"/>
            <a:ext cx="5109210" cy="8860790"/>
          </a:xfrm>
          <a:prstGeom prst="rect">
            <a:avLst/>
          </a:prstGeom>
        </p:spPr>
      </p:pic>
      <p:cxnSp>
        <p:nvCxnSpPr>
          <p:cNvPr id="10" name="直线箭头连接符 9"/>
          <p:cNvCxnSpPr/>
          <p:nvPr/>
        </p:nvCxnSpPr>
        <p:spPr>
          <a:xfrm flipH="1">
            <a:off x="7561580" y="7152640"/>
            <a:ext cx="167767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1270" y="3263265"/>
            <a:ext cx="5164455" cy="8910320"/>
          </a:xfrm>
          <a:prstGeom prst="rect">
            <a:avLst/>
          </a:prstGeom>
        </p:spPr>
      </p:pic>
      <p:cxnSp>
        <p:nvCxnSpPr>
          <p:cNvPr id="14" name="直线箭头连接符 13"/>
          <p:cNvCxnSpPr/>
          <p:nvPr/>
        </p:nvCxnSpPr>
        <p:spPr>
          <a:xfrm>
            <a:off x="14032865" y="5906770"/>
            <a:ext cx="224155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1715" y="3395345"/>
            <a:ext cx="4365625" cy="854773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24384000" cy="1653573"/>
          </a:xfrm>
        </p:spPr>
        <p:txBody>
          <a:bodyPr>
            <a:normAutofit/>
          </a:bodyPr>
          <a:lstStyle/>
          <a:p>
            <a:r>
              <a:rPr lang="zh-CN" altLang="en-US" kern="1200" dirty="0" smtClean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跑步规则说明</a:t>
            </a:r>
            <a:endParaRPr lang="zh-CN" altLang="en-US" kern="1200" dirty="0">
              <a:latin typeface="Arial" panose="020B0604020202020204" pitchFamily="34" charset="0"/>
              <a:ea typeface="微软雅黑" panose="020B0503020204020204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57601" y="2343172"/>
            <a:ext cx="17424399" cy="7181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学校会设置跑步规则和目标要求，在</a:t>
            </a:r>
            <a:r>
              <a:rPr kumimoji="0" lang="en-US" altLang="zh-CN" sz="40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app</a:t>
            </a: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乐跑界面可以随时点击查看</a:t>
            </a:r>
            <a:endParaRPr kumimoji="0" lang="zh-CN" altLang="en-US" sz="4000" b="0" i="0" u="none" strike="noStrike" cap="none" spc="0" normalizeH="0" baseline="0" dirty="0">
              <a:ln>
                <a:noFill/>
              </a:ln>
              <a:solidFill>
                <a:schemeClr val="tx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4091285" y="4098608"/>
            <a:ext cx="6990715" cy="68726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一般情况下，单次跑步计入有效成绩需要同时满足以下条件：</a:t>
            </a:r>
            <a:endParaRPr kumimoji="0" lang="zh-CN" altLang="en-US" sz="40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kumimoji="0" lang="zh-CN" altLang="en-US" sz="40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altLang="zh-CN" sz="4000" dirty="0" smtClean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跑步里程达标</a:t>
            </a:r>
            <a:endParaRPr kumimoji="0" lang="zh-CN" altLang="en-US" sz="4000" b="0" i="0" u="none" strike="noStrike" cap="none" spc="0" normalizeH="0" baseline="0" dirty="0" smtClean="0">
              <a:ln>
                <a:noFill/>
              </a:ln>
              <a:solidFill>
                <a:schemeClr val="accent2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kumimoji="0" lang="zh-CN" altLang="en-US" sz="4000" b="0" i="0" u="none" strike="noStrike" cap="none" spc="0" normalizeH="0" baseline="0" dirty="0" smtClean="0">
              <a:ln>
                <a:noFill/>
              </a:ln>
              <a:solidFill>
                <a:schemeClr val="accent2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altLang="zh-CN" sz="4000" dirty="0" smtClean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速度在要求范围内</a:t>
            </a:r>
            <a:endParaRPr kumimoji="0" lang="zh-CN" altLang="en-US" sz="4000" b="0" i="0" u="none" strike="noStrike" cap="none" spc="0" normalizeH="0" baseline="0" dirty="0" smtClean="0">
              <a:ln>
                <a:noFill/>
              </a:ln>
              <a:solidFill>
                <a:schemeClr val="accent2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kumimoji="0" lang="zh-CN" altLang="en-US" sz="4000" b="0" i="0" u="none" strike="noStrike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  <a:p>
            <a:pPr marR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altLang="zh-CN" sz="4000" dirty="0" smtClean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4000" dirty="0" smtClean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跑步时经过所有系统分配的打卡点位置（开启跑步后，</a:t>
            </a: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经过</a:t>
            </a: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点位</a:t>
            </a: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时会</a:t>
            </a:r>
            <a:r>
              <a:rPr kumimoji="0" lang="zh-CN" altLang="en-US" sz="4000" b="0" i="0" u="none" strike="noStrike" cap="none" spc="0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自动打卡）</a:t>
            </a:r>
            <a:endParaRPr kumimoji="0" lang="zh-CN" altLang="en-US" sz="4000" b="0" i="0" u="none" strike="noStrike" cap="none" spc="0" normalizeH="0" baseline="0" dirty="0">
              <a:ln>
                <a:noFill/>
              </a:ln>
              <a:solidFill>
                <a:schemeClr val="accent2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02295" y="3351530"/>
            <a:ext cx="4924425" cy="85229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8525" y="3351530"/>
            <a:ext cx="3905250" cy="88011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24384000" cy="1653573"/>
          </a:xfrm>
        </p:spPr>
        <p:txBody>
          <a:bodyPr>
            <a:normAutofit/>
          </a:bodyPr>
          <a:lstStyle/>
          <a:p>
            <a:r>
              <a:rPr lang="zh-CN" altLang="en-US" kern="1200" dirty="0" smtClean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常规跑步流程</a:t>
            </a:r>
            <a:endParaRPr lang="zh-CN" altLang="en-US" kern="1200" dirty="0">
              <a:latin typeface="Arial" panose="020B0604020202020204" pitchFamily="34" charset="0"/>
              <a:ea typeface="微软雅黑" panose="020B0503020204020204" charset="-122"/>
              <a:cs typeface="+mn-ea"/>
            </a:endParaRPr>
          </a:p>
        </p:txBody>
      </p:sp>
      <p:pic>
        <p:nvPicPr>
          <p:cNvPr id="2" name="图片 1" descr="开始乐跑"/>
          <p:cNvPicPr>
            <a:picLocks noChangeAspect="1"/>
          </p:cNvPicPr>
          <p:nvPr/>
        </p:nvPicPr>
        <p:blipFill>
          <a:blip r:embed="rId1" cstate="email"/>
          <a:stretch>
            <a:fillRect/>
          </a:stretch>
        </p:blipFill>
        <p:spPr>
          <a:xfrm>
            <a:off x="5808345" y="2271395"/>
            <a:ext cx="4003040" cy="7114540"/>
          </a:xfrm>
          <a:prstGeom prst="rect">
            <a:avLst/>
          </a:prstGeom>
        </p:spPr>
      </p:pic>
      <p:pic>
        <p:nvPicPr>
          <p:cNvPr id="3" name="图片 2" descr="健康提醒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637665" y="2271395"/>
            <a:ext cx="4003040" cy="7114540"/>
          </a:xfrm>
          <a:prstGeom prst="rect">
            <a:avLst/>
          </a:prstGeom>
        </p:spPr>
      </p:pic>
      <p:pic>
        <p:nvPicPr>
          <p:cNvPr id="5" name="图片 4" descr="开始乐跑12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979206" y="2271395"/>
            <a:ext cx="4152900" cy="712914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291771" y="9904177"/>
            <a:ext cx="4003675" cy="176458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1.</a:t>
            </a:r>
            <a:r>
              <a:rPr kumimoji="0" lang="zh-CN" altLang="en-US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在主界面点击开始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乐跑，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并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确认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安全提醒后，点击</a:t>
            </a:r>
            <a:r>
              <a:rPr kumimoji="0" lang="en-US" altLang="zh-CN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“</a:t>
            </a:r>
            <a:r>
              <a:rPr kumimoji="0" lang="zh-CN" altLang="en-US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进入乐跑</a:t>
            </a:r>
            <a:r>
              <a:rPr kumimoji="0" lang="en-US" altLang="zh-CN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”</a:t>
            </a:r>
            <a:endParaRPr kumimoji="0" lang="zh-CN" altLang="en-US" sz="24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808345" y="10018477"/>
            <a:ext cx="4294505" cy="1764586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2.</a:t>
            </a:r>
            <a:r>
              <a:rPr kumimoji="0" lang="zh-CN" altLang="en-US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此时会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进入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跑步地图界面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，可以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随时点击问号图标查看本次跑步标准</a:t>
            </a:r>
            <a:endParaRPr kumimoji="0" lang="zh-CN" altLang="en-US" sz="24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102850" y="9845993"/>
            <a:ext cx="4199890" cy="287147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3.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每次运动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系统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会随机分配打卡点（线上或线下）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，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其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位置是本次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跑步要经过的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地方，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确认后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点击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“开始乐跑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”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即可计时跑步</a:t>
            </a:r>
            <a:endParaRPr kumimoji="0" lang="zh-CN" altLang="en-US" sz="24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pic>
        <p:nvPicPr>
          <p:cNvPr id="6" name="图片 5" descr="长按暂停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4299565" y="2271395"/>
            <a:ext cx="4542790" cy="782510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703425" y="10018221"/>
            <a:ext cx="4138930" cy="2872581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p>
            <a: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4.</a:t>
            </a:r>
            <a:r>
              <a:rPr kumimoji="0" lang="zh-CN" altLang="en-US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运动过程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中，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到达打卡点位置时，系统会自动打卡，并有语音播报，同时界面会更新打卡信息，跑步中途可以暂停稍作休息</a:t>
            </a:r>
            <a:endParaRPr kumimoji="0" lang="zh-CN" altLang="en-US" sz="24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972945" y="1601470"/>
            <a:ext cx="2641600" cy="655320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none" lIns="50800" tIns="50800" rIns="50800" bIns="50800" numCol="1" spcCol="38100" rtlCol="0" anchor="ctr" forceAA="0">
            <a:spAutoFit/>
          </a:bodyPr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1</a:t>
            </a:r>
            <a:r>
              <a:rPr kumimoji="0" lang="zh-CN" altLang="en-US" sz="36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、线上打卡</a:t>
            </a:r>
            <a:endParaRPr kumimoji="0" lang="zh-CN" altLang="en-US" sz="3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宋体" panose="02010600030101010101" pitchFamily="2" charset="-122"/>
              <a:cs typeface="+mn-cs"/>
              <a:sym typeface="Helvetica Light"/>
            </a:endParaRPr>
          </a:p>
        </p:txBody>
      </p:sp>
      <p:pic>
        <p:nvPicPr>
          <p:cNvPr id="12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09995" y="2346325"/>
            <a:ext cx="4132580" cy="7519670"/>
          </a:xfrm>
          <a:prstGeom prst="rect">
            <a:avLst/>
          </a:prstGeom>
          <a:noFill/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14" name="文本框 13"/>
          <p:cNvSpPr txBox="1"/>
          <p:nvPr/>
        </p:nvSpPr>
        <p:spPr>
          <a:xfrm>
            <a:off x="19003736" y="10399891"/>
            <a:ext cx="4138930" cy="1763395"/>
          </a:xfrm>
          <a:prstGeom prst="rect">
            <a:avLst/>
          </a:prstGeom>
          <a:noFill/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vertOverflow="overflow" horzOverflow="overflow" vert="horz" wrap="square" lIns="50800" tIns="50800" rIns="50800" bIns="50800" numCol="1" spcCol="38100" rtlCol="0" anchor="ctr" forceAA="0">
            <a:spAutoFit/>
          </a:bodyPr>
          <a:p>
            <a:pPr marL="0" marR="0" indent="0" algn="l" defTabSz="8255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5.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运动</a:t>
            </a:r>
            <a:r>
              <a:rPr kumimoji="0" lang="zh-CN" altLang="en-US" sz="240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Helvetica Light"/>
              </a:rPr>
              <a:t>结束后，会详细反映运动过程数据，成绩是否关联以及原因都会实时反馈</a:t>
            </a:r>
            <a:endParaRPr kumimoji="0" lang="zh-CN" altLang="en-US" sz="240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Helvetica Light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8150" y="2101850"/>
            <a:ext cx="4863465" cy="9512935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24384000" cy="1653573"/>
          </a:xfrm>
        </p:spPr>
        <p:txBody>
          <a:bodyPr>
            <a:normAutofit/>
          </a:bodyPr>
          <a:p>
            <a:r>
              <a:rPr lang="zh-CN" altLang="en-US" kern="1200" dirty="0" smtClean="0">
                <a:latin typeface="Arial" panose="020B0604020202020204" pitchFamily="34" charset="0"/>
                <a:ea typeface="微软雅黑" panose="020B0503020204020204" charset="-122"/>
                <a:cs typeface="+mn-ea"/>
              </a:rPr>
              <a:t>跑步成绩查询及免跑申请</a:t>
            </a:r>
            <a:endParaRPr lang="zh-CN" altLang="en-US" kern="1200" dirty="0">
              <a:latin typeface="Arial" panose="020B0604020202020204" pitchFamily="34" charset="0"/>
              <a:ea typeface="微软雅黑" panose="020B0503020204020204" charset="-122"/>
              <a:cs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0660" y="2101850"/>
            <a:ext cx="4895850" cy="94348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4920" y="2126615"/>
            <a:ext cx="5553075" cy="9385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KSO_WM_UNIT_PLACING_PICTURE_USER_VIEWPORT" val="{&quot;height&quot;:13072,&quot;width&quot;:7586}"/>
</p:tagLst>
</file>

<file path=ppt/tags/tag2.xml><?xml version="1.0" encoding="utf-8"?>
<p:tagLst xmlns:p="http://schemas.openxmlformats.org/presentationml/2006/main">
  <p:tag name="KSO_WM_UNIT_PLACING_PICTURE_USER_VIEWPORT" val="{&quot;height&quot;:26880,&quot;width&quot;:12420}"/>
</p:tagLst>
</file>

<file path=ppt/tags/tag3.xml><?xml version="1.0" encoding="utf-8"?>
<p:tagLst xmlns:p="http://schemas.openxmlformats.org/presentationml/2006/main">
  <p:tag name="KSO_WM_DOC_GUID" val="{6ff87a4e-b8eb-4156-b949-5b935bc3b313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1089</Words>
  <Application>WPS 演示</Application>
  <PresentationFormat>自定义</PresentationFormat>
  <Paragraphs>100</Paragraphs>
  <Slides>11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Arial</vt:lpstr>
      <vt:lpstr>宋体</vt:lpstr>
      <vt:lpstr>Wingdings</vt:lpstr>
      <vt:lpstr>Helvetica Light</vt:lpstr>
      <vt:lpstr>微软雅黑</vt:lpstr>
      <vt:lpstr>Helvetica Neue</vt:lpstr>
      <vt:lpstr>Helvetica</vt:lpstr>
      <vt:lpstr>PingFang SC Light</vt:lpstr>
      <vt:lpstr>Segoe Print</vt:lpstr>
      <vt:lpstr>Arial Unicode MS</vt:lpstr>
      <vt:lpstr>Calibri</vt:lpstr>
      <vt:lpstr>White</vt:lpstr>
      <vt:lpstr>PowerPoint 演示文稿</vt:lpstr>
      <vt:lpstr>PowerPoint 演示文稿</vt:lpstr>
      <vt:lpstr>注册登录</vt:lpstr>
      <vt:lpstr>身份认证</vt:lpstr>
      <vt:lpstr>认证结果</vt:lpstr>
      <vt:lpstr>校园乐跑</vt:lpstr>
      <vt:lpstr>跑步规则说明</vt:lpstr>
      <vt:lpstr>常规跑步流程</vt:lpstr>
      <vt:lpstr>跑步成绩查询及免跑申请</vt:lpstr>
      <vt:lpstr>意见反馈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向北</cp:lastModifiedBy>
  <cp:revision>1637</cp:revision>
  <cp:lastPrinted>2017-06-07T09:57:00Z</cp:lastPrinted>
  <dcterms:created xsi:type="dcterms:W3CDTF">2017-08-15T01:48:00Z</dcterms:created>
  <dcterms:modified xsi:type="dcterms:W3CDTF">2022-03-09T08:33:48Z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4AAD7911BAE040928539B58E6C57968F</vt:lpwstr>
  </property>
</Properties>
</file>